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6BFFF4-BDED-4A03-983D-8242B4961C05}" type="datetimeFigureOut">
              <a:rPr lang="cs-CZ" smtClean="0"/>
              <a:t>17.1.2017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4E272A-946F-42CE-9AC9-5488F94CD1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1566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E272A-946F-42CE-9AC9-5488F94CD16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474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AB21-5EA3-451F-9783-54EDCC840690}" type="datetimeFigureOut">
              <a:rPr lang="cs-CZ" smtClean="0"/>
              <a:t>17.1.2017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B3D1F-C8F6-4077-9D0C-210D3DB37C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940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AB21-5EA3-451F-9783-54EDCC840690}" type="datetimeFigureOut">
              <a:rPr lang="cs-CZ" smtClean="0"/>
              <a:t>17.1.2017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B3D1F-C8F6-4077-9D0C-210D3DB37C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26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AB21-5EA3-451F-9783-54EDCC840690}" type="datetimeFigureOut">
              <a:rPr lang="cs-CZ" smtClean="0"/>
              <a:t>17.1.2017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B3D1F-C8F6-4077-9D0C-210D3DB37C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909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AB21-5EA3-451F-9783-54EDCC840690}" type="datetimeFigureOut">
              <a:rPr lang="cs-CZ" smtClean="0"/>
              <a:t>17.1.2017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B3D1F-C8F6-4077-9D0C-210D3DB37C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1542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AB21-5EA3-451F-9783-54EDCC840690}" type="datetimeFigureOut">
              <a:rPr lang="cs-CZ" smtClean="0"/>
              <a:t>17.1.2017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B3D1F-C8F6-4077-9D0C-210D3DB37C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403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AB21-5EA3-451F-9783-54EDCC840690}" type="datetimeFigureOut">
              <a:rPr lang="cs-CZ" smtClean="0"/>
              <a:t>17.1.2017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B3D1F-C8F6-4077-9D0C-210D3DB37C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037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AB21-5EA3-451F-9783-54EDCC840690}" type="datetimeFigureOut">
              <a:rPr lang="cs-CZ" smtClean="0"/>
              <a:t>17.1.2017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B3D1F-C8F6-4077-9D0C-210D3DB37C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380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AB21-5EA3-451F-9783-54EDCC840690}" type="datetimeFigureOut">
              <a:rPr lang="cs-CZ" smtClean="0"/>
              <a:t>17.1.2017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B3D1F-C8F6-4077-9D0C-210D3DB37C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600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AB21-5EA3-451F-9783-54EDCC840690}" type="datetimeFigureOut">
              <a:rPr lang="cs-CZ" smtClean="0"/>
              <a:t>17.1.2017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B3D1F-C8F6-4077-9D0C-210D3DB37C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78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AB21-5EA3-451F-9783-54EDCC840690}" type="datetimeFigureOut">
              <a:rPr lang="cs-CZ" smtClean="0"/>
              <a:t>17.1.2017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B3D1F-C8F6-4077-9D0C-210D3DB37C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7950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AB21-5EA3-451F-9783-54EDCC840690}" type="datetimeFigureOut">
              <a:rPr lang="cs-CZ" smtClean="0"/>
              <a:t>17.1.2017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B3D1F-C8F6-4077-9D0C-210D3DB37C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207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2AB21-5EA3-451F-9783-54EDCC840690}" type="datetimeFigureOut">
              <a:rPr lang="cs-CZ" smtClean="0"/>
              <a:t>17.1.2017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B3D1F-C8F6-4077-9D0C-210D3DB37C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654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Skupina 30"/>
          <p:cNvGrpSpPr/>
          <p:nvPr/>
        </p:nvGrpSpPr>
        <p:grpSpPr>
          <a:xfrm>
            <a:off x="72008" y="179348"/>
            <a:ext cx="8964488" cy="6562020"/>
            <a:chOff x="72008" y="179348"/>
            <a:chExt cx="8964488" cy="6562020"/>
          </a:xfrm>
        </p:grpSpPr>
        <p:pic>
          <p:nvPicPr>
            <p:cNvPr id="4" name="Obrázek 3"/>
            <p:cNvPicPr/>
            <p:nvPr/>
          </p:nvPicPr>
          <p:blipFill rotWithShape="1">
            <a:blip r:embed="rId3"/>
            <a:srcRect l="27504" t="21293" r="29829" b="29423"/>
            <a:stretch/>
          </p:blipFill>
          <p:spPr bwMode="auto">
            <a:xfrm>
              <a:off x="72008" y="404664"/>
              <a:ext cx="8964488" cy="6336704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5" name="Obdélník 4"/>
            <p:cNvSpPr/>
            <p:nvPr/>
          </p:nvSpPr>
          <p:spPr>
            <a:xfrm>
              <a:off x="2627784" y="4149080"/>
              <a:ext cx="1080120" cy="11521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" name="Přímá spojnice 6"/>
            <p:cNvCxnSpPr/>
            <p:nvPr/>
          </p:nvCxnSpPr>
          <p:spPr>
            <a:xfrm flipV="1">
              <a:off x="1043608" y="5589240"/>
              <a:ext cx="0" cy="504056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bdélník 9"/>
            <p:cNvSpPr/>
            <p:nvPr/>
          </p:nvSpPr>
          <p:spPr>
            <a:xfrm>
              <a:off x="1043608" y="5661248"/>
              <a:ext cx="432048" cy="432048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Ovál 10"/>
            <p:cNvSpPr/>
            <p:nvPr/>
          </p:nvSpPr>
          <p:spPr>
            <a:xfrm>
              <a:off x="1115616" y="5697252"/>
              <a:ext cx="108000" cy="10800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Ovál 11"/>
            <p:cNvSpPr/>
            <p:nvPr/>
          </p:nvSpPr>
          <p:spPr>
            <a:xfrm>
              <a:off x="1295648" y="5697264"/>
              <a:ext cx="108000" cy="10800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Ovál 18"/>
            <p:cNvSpPr/>
            <p:nvPr/>
          </p:nvSpPr>
          <p:spPr>
            <a:xfrm>
              <a:off x="1115616" y="5913288"/>
              <a:ext cx="108000" cy="10800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Ovál 19"/>
            <p:cNvSpPr/>
            <p:nvPr/>
          </p:nvSpPr>
          <p:spPr>
            <a:xfrm>
              <a:off x="1295648" y="5913288"/>
              <a:ext cx="108000" cy="10800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Obdélník 20"/>
            <p:cNvSpPr/>
            <p:nvPr/>
          </p:nvSpPr>
          <p:spPr>
            <a:xfrm>
              <a:off x="2627784" y="4869160"/>
              <a:ext cx="540060" cy="504056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700" b="1" dirty="0" smtClean="0">
                  <a:solidFill>
                    <a:schemeClr val="tx1"/>
                  </a:solidFill>
                </a:rPr>
                <a:t>Sprchový kout</a:t>
              </a:r>
              <a:endParaRPr lang="cs-CZ" sz="7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TextovéPole 21"/>
            <p:cNvSpPr txBox="1"/>
            <p:nvPr/>
          </p:nvSpPr>
          <p:spPr>
            <a:xfrm rot="5400000">
              <a:off x="1797550" y="4433416"/>
              <a:ext cx="101181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800" b="1" dirty="0" smtClean="0"/>
                <a:t>Původní </a:t>
              </a:r>
              <a:r>
                <a:rPr lang="cs-CZ" sz="800" b="1" dirty="0" err="1" smtClean="0"/>
                <a:t>kuch</a:t>
              </a:r>
              <a:r>
                <a:rPr lang="cs-CZ" sz="800" b="1" dirty="0" smtClean="0"/>
                <a:t>. linka</a:t>
              </a:r>
              <a:endParaRPr lang="cs-CZ" sz="800" b="1" dirty="0"/>
            </a:p>
          </p:txBody>
        </p:sp>
        <p:sp>
          <p:nvSpPr>
            <p:cNvPr id="23" name="TextovéPole 22"/>
            <p:cNvSpPr txBox="1"/>
            <p:nvPr/>
          </p:nvSpPr>
          <p:spPr>
            <a:xfrm rot="5400000">
              <a:off x="4449604" y="4444480"/>
              <a:ext cx="118147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b="1" dirty="0" smtClean="0"/>
                <a:t>Vestavěná skříň</a:t>
              </a:r>
              <a:endParaRPr lang="cs-CZ" sz="1200" b="1" dirty="0"/>
            </a:p>
          </p:txBody>
        </p:sp>
        <p:sp>
          <p:nvSpPr>
            <p:cNvPr id="24" name="Obdélník 23"/>
            <p:cNvSpPr/>
            <p:nvPr/>
          </p:nvSpPr>
          <p:spPr>
            <a:xfrm>
              <a:off x="5436096" y="3573016"/>
              <a:ext cx="3600400" cy="31683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cs-CZ" sz="1000" b="1" dirty="0">
                <a:solidFill>
                  <a:srgbClr val="FF0000"/>
                </a:solidFill>
              </a:endParaRPr>
            </a:p>
          </p:txBody>
        </p:sp>
        <p:sp>
          <p:nvSpPr>
            <p:cNvPr id="29" name="TextovéPole 28"/>
            <p:cNvSpPr txBox="1"/>
            <p:nvPr/>
          </p:nvSpPr>
          <p:spPr>
            <a:xfrm>
              <a:off x="539552" y="5749680"/>
              <a:ext cx="40427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800" b="1" dirty="0" smtClean="0"/>
                <a:t>Špajz</a:t>
              </a:r>
              <a:endParaRPr lang="cs-CZ" sz="800" b="1" dirty="0"/>
            </a:p>
          </p:txBody>
        </p:sp>
        <p:sp>
          <p:nvSpPr>
            <p:cNvPr id="30" name="TextovéPole 29"/>
            <p:cNvSpPr txBox="1"/>
            <p:nvPr/>
          </p:nvSpPr>
          <p:spPr>
            <a:xfrm>
              <a:off x="1315775" y="179348"/>
              <a:ext cx="575189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600" b="1" u="sng" dirty="0"/>
                <a:t>Rekonstrukce </a:t>
              </a:r>
              <a:r>
                <a:rPr lang="cs-CZ" sz="1600" b="1" u="sng" dirty="0" smtClean="0"/>
                <a:t>bytu </a:t>
              </a:r>
              <a:r>
                <a:rPr lang="cs-CZ" sz="1600" b="1" u="sng" dirty="0" smtClean="0"/>
                <a:t>2+1 54 m</a:t>
              </a:r>
              <a:r>
                <a:rPr lang="cs-CZ" sz="1600" b="1" u="sng" baseline="30000" dirty="0" smtClean="0"/>
                <a:t>2</a:t>
              </a:r>
              <a:r>
                <a:rPr lang="cs-CZ" sz="1600" b="1" u="sng" dirty="0" smtClean="0"/>
                <a:t>, Evropská </a:t>
              </a:r>
              <a:r>
                <a:rPr lang="cs-CZ" sz="1600" b="1" u="sng" dirty="0" smtClean="0"/>
                <a:t>661/95 – Kinclovi 2.patro</a:t>
              </a:r>
              <a:endParaRPr lang="cs-CZ" sz="1600" b="1" u="sng" dirty="0"/>
            </a:p>
          </p:txBody>
        </p:sp>
      </p:grpSp>
    </p:spTree>
    <p:extLst>
      <p:ext uri="{BB962C8B-B14F-4D97-AF65-F5344CB8AC3E}">
        <p14:creationId xmlns:p14="http://schemas.microsoft.com/office/powerpoint/2010/main" val="2138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51520" y="771083"/>
            <a:ext cx="4572000" cy="61093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150" b="1" u="sng" dirty="0">
                <a:solidFill>
                  <a:srgbClr val="FF0000"/>
                </a:solidFill>
              </a:rPr>
              <a:t>Bourací práce (vč. odvozu odpadu): </a:t>
            </a:r>
            <a:endParaRPr lang="cs-CZ" sz="1150" b="1" u="sng" dirty="0" smtClean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cs-CZ" sz="1150" dirty="0" smtClean="0">
                <a:solidFill>
                  <a:srgbClr val="FF0000"/>
                </a:solidFill>
              </a:rPr>
              <a:t>Kompletní rekonstrukce elektřiny</a:t>
            </a:r>
          </a:p>
          <a:p>
            <a:pPr marL="342900" indent="-342900">
              <a:buAutoNum type="arabicPeriod"/>
            </a:pPr>
            <a:r>
              <a:rPr lang="cs-CZ" sz="1150" dirty="0" smtClean="0">
                <a:solidFill>
                  <a:srgbClr val="FF0000"/>
                </a:solidFill>
              </a:rPr>
              <a:t>Zavedení elektřiny na lodžii</a:t>
            </a:r>
          </a:p>
          <a:p>
            <a:pPr marL="342900" indent="-342900">
              <a:buAutoNum type="arabicPeriod"/>
            </a:pPr>
            <a:r>
              <a:rPr lang="cs-CZ" sz="1150" dirty="0" smtClean="0">
                <a:solidFill>
                  <a:srgbClr val="FF0000"/>
                </a:solidFill>
              </a:rPr>
              <a:t>Vybourání původní vestavěné skříně</a:t>
            </a:r>
          </a:p>
          <a:p>
            <a:pPr marL="342900" indent="-342900">
              <a:buAutoNum type="arabicPeriod"/>
            </a:pPr>
            <a:r>
              <a:rPr lang="cs-CZ" sz="1150" dirty="0" smtClean="0">
                <a:solidFill>
                  <a:srgbClr val="FF0000"/>
                </a:solidFill>
              </a:rPr>
              <a:t>Vybourání futra z chodby do kuchyně</a:t>
            </a:r>
          </a:p>
          <a:p>
            <a:pPr marL="342900" indent="-342900">
              <a:buAutoNum type="arabicPeriod"/>
            </a:pPr>
            <a:r>
              <a:rPr lang="cs-CZ" sz="1150" dirty="0" smtClean="0">
                <a:solidFill>
                  <a:srgbClr val="FF0000"/>
                </a:solidFill>
              </a:rPr>
              <a:t>Vybourání špajzové skříně včetně zdiva</a:t>
            </a:r>
          </a:p>
          <a:p>
            <a:pPr marL="342900" indent="-342900">
              <a:buAutoNum type="arabicPeriod"/>
            </a:pPr>
            <a:r>
              <a:rPr lang="cs-CZ" sz="1150" dirty="0" smtClean="0">
                <a:solidFill>
                  <a:srgbClr val="FF0000"/>
                </a:solidFill>
              </a:rPr>
              <a:t>Zazdění průchozích dveří z ložnice do obýváku</a:t>
            </a:r>
          </a:p>
          <a:p>
            <a:pPr marL="342900" indent="-342900">
              <a:buAutoNum type="arabicPeriod"/>
            </a:pPr>
            <a:r>
              <a:rPr lang="cs-CZ" sz="1150" dirty="0" smtClean="0">
                <a:solidFill>
                  <a:srgbClr val="FF0000"/>
                </a:solidFill>
              </a:rPr>
              <a:t>Sundání původní kuchyňské linky (prosíme skříňky ponechat</a:t>
            </a:r>
            <a:r>
              <a:rPr lang="cs-CZ" sz="1150" dirty="0" smtClean="0">
                <a:solidFill>
                  <a:srgbClr val="FF0000"/>
                </a:solidFill>
              </a:rPr>
              <a:t>)</a:t>
            </a:r>
          </a:p>
          <a:p>
            <a:pPr marL="342900" indent="-342900">
              <a:buAutoNum type="arabicPeriod"/>
            </a:pPr>
            <a:r>
              <a:rPr lang="cs-CZ" sz="1150" dirty="0" smtClean="0">
                <a:solidFill>
                  <a:srgbClr val="FF0000"/>
                </a:solidFill>
              </a:rPr>
              <a:t>Odstranění povodních obkladů a dlažby v kuchyni</a:t>
            </a:r>
            <a:endParaRPr lang="cs-CZ" sz="1150" dirty="0" smtClean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cs-CZ" sz="1150" dirty="0" smtClean="0">
                <a:solidFill>
                  <a:srgbClr val="FF0000"/>
                </a:solidFill>
              </a:rPr>
              <a:t>Odstranění původního sprchového koutu a umyvadla v koupelně.</a:t>
            </a:r>
          </a:p>
          <a:p>
            <a:pPr marL="342900" indent="-342900">
              <a:buAutoNum type="arabicPeriod"/>
            </a:pPr>
            <a:r>
              <a:rPr lang="cs-CZ" sz="1150" dirty="0" smtClean="0">
                <a:solidFill>
                  <a:srgbClr val="FF0000"/>
                </a:solidFill>
              </a:rPr>
              <a:t>Odstranění původního WC </a:t>
            </a:r>
          </a:p>
          <a:p>
            <a:endParaRPr lang="cs-CZ" sz="1150" b="1" u="sng" dirty="0">
              <a:solidFill>
                <a:srgbClr val="FF0000"/>
              </a:solidFill>
            </a:endParaRPr>
          </a:p>
          <a:p>
            <a:r>
              <a:rPr lang="cs-CZ" sz="1150" b="1" u="sng" dirty="0" smtClean="0">
                <a:solidFill>
                  <a:srgbClr val="FF0000"/>
                </a:solidFill>
              </a:rPr>
              <a:t>Nová </a:t>
            </a:r>
            <a:r>
              <a:rPr lang="cs-CZ" sz="1150" b="1" u="sng" dirty="0">
                <a:solidFill>
                  <a:srgbClr val="FF0000"/>
                </a:solidFill>
              </a:rPr>
              <a:t>koupelna: </a:t>
            </a:r>
          </a:p>
          <a:p>
            <a:pPr marL="342900" indent="-342900">
              <a:buAutoNum type="arabicPeriod"/>
            </a:pPr>
            <a:r>
              <a:rPr lang="cs-CZ" sz="1150" dirty="0">
                <a:solidFill>
                  <a:srgbClr val="FF0000"/>
                </a:solidFill>
              </a:rPr>
              <a:t>Rekonstrukce původního zděného jádra (případně nové vyzdění?)</a:t>
            </a:r>
          </a:p>
          <a:p>
            <a:pPr marL="342900" indent="-342900">
              <a:buAutoNum type="arabicPeriod"/>
            </a:pPr>
            <a:r>
              <a:rPr lang="cs-CZ" sz="1150" dirty="0">
                <a:solidFill>
                  <a:srgbClr val="FF0000"/>
                </a:solidFill>
              </a:rPr>
              <a:t>Luxfery směrem ke kuchyni</a:t>
            </a:r>
          </a:p>
          <a:p>
            <a:pPr marL="342900" indent="-342900">
              <a:buAutoNum type="arabicPeriod"/>
            </a:pPr>
            <a:r>
              <a:rPr lang="cs-CZ" sz="1150" dirty="0">
                <a:solidFill>
                  <a:srgbClr val="FF0000"/>
                </a:solidFill>
              </a:rPr>
              <a:t>Rozvody vody a elektřiny</a:t>
            </a:r>
          </a:p>
          <a:p>
            <a:pPr marL="342900" indent="-342900">
              <a:buAutoNum type="arabicPeriod"/>
            </a:pPr>
            <a:r>
              <a:rPr lang="cs-CZ" sz="1150" dirty="0">
                <a:solidFill>
                  <a:srgbClr val="FF0000"/>
                </a:solidFill>
              </a:rPr>
              <a:t>Obklady + dlažba koupelna a </a:t>
            </a:r>
            <a:r>
              <a:rPr lang="cs-CZ" sz="1150" dirty="0" smtClean="0">
                <a:solidFill>
                  <a:srgbClr val="FF0000"/>
                </a:solidFill>
              </a:rPr>
              <a:t>záchod, kuchyně</a:t>
            </a:r>
            <a:endParaRPr lang="cs-CZ" sz="1150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cs-CZ" sz="1150" dirty="0">
                <a:solidFill>
                  <a:srgbClr val="FF0000"/>
                </a:solidFill>
              </a:rPr>
              <a:t>Nový sprchový kout (dle dohody?)</a:t>
            </a:r>
          </a:p>
          <a:p>
            <a:pPr marL="342900" indent="-342900">
              <a:buAutoNum type="arabicPeriod"/>
            </a:pPr>
            <a:r>
              <a:rPr lang="cs-CZ" sz="1150" dirty="0">
                <a:solidFill>
                  <a:srgbClr val="FF0000"/>
                </a:solidFill>
              </a:rPr>
              <a:t>Umyvadlo se skříňkou včetně Baterie</a:t>
            </a:r>
          </a:p>
          <a:p>
            <a:pPr marL="342900" indent="-342900">
              <a:buAutoNum type="arabicPeriod"/>
            </a:pPr>
            <a:r>
              <a:rPr lang="cs-CZ" sz="1150" dirty="0">
                <a:solidFill>
                  <a:srgbClr val="FF0000"/>
                </a:solidFill>
              </a:rPr>
              <a:t>Skříňka se zrcadlem</a:t>
            </a:r>
          </a:p>
          <a:p>
            <a:pPr marL="342900" indent="-342900">
              <a:buAutoNum type="arabicPeriod"/>
            </a:pPr>
            <a:r>
              <a:rPr lang="cs-CZ" sz="1150" dirty="0">
                <a:solidFill>
                  <a:srgbClr val="FF0000"/>
                </a:solidFill>
              </a:rPr>
              <a:t>Elektricky vytápěný žebřík</a:t>
            </a:r>
          </a:p>
          <a:p>
            <a:pPr marL="342900" indent="-342900">
              <a:buAutoNum type="arabicPeriod"/>
            </a:pPr>
            <a:r>
              <a:rPr lang="cs-CZ" sz="1150" dirty="0">
                <a:solidFill>
                  <a:srgbClr val="FF0000"/>
                </a:solidFill>
              </a:rPr>
              <a:t>Nové vestavěné WC</a:t>
            </a:r>
          </a:p>
          <a:p>
            <a:pPr marL="342900" indent="-342900">
              <a:buAutoNum type="arabicPeriod"/>
            </a:pPr>
            <a:endParaRPr lang="cs-CZ" sz="1150" dirty="0">
              <a:solidFill>
                <a:srgbClr val="FF0000"/>
              </a:solidFill>
            </a:endParaRPr>
          </a:p>
          <a:p>
            <a:r>
              <a:rPr lang="cs-CZ" sz="1150" b="1" u="sng" dirty="0">
                <a:solidFill>
                  <a:srgbClr val="FF0000"/>
                </a:solidFill>
              </a:rPr>
              <a:t>Ostatní práce: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150" dirty="0">
                <a:solidFill>
                  <a:srgbClr val="FF0000"/>
                </a:solidFill>
              </a:rPr>
              <a:t>Rekonstrukce původních parket v ložnici a obývacím pokoji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150" dirty="0">
                <a:solidFill>
                  <a:srgbClr val="FF0000"/>
                </a:solidFill>
              </a:rPr>
              <a:t>Úprava stěn a stropů ve všech místnostech po rekonstrukci elektřiny (výmalba)</a:t>
            </a:r>
          </a:p>
          <a:p>
            <a:pPr marL="228600" indent="-228600">
              <a:buFont typeface="+mj-lt"/>
              <a:buAutoNum type="arabicPeriod"/>
            </a:pPr>
            <a:endParaRPr lang="cs-CZ" sz="1150" dirty="0">
              <a:solidFill>
                <a:srgbClr val="FF0000"/>
              </a:solidFill>
            </a:endParaRPr>
          </a:p>
          <a:p>
            <a:r>
              <a:rPr lang="cs-CZ" sz="1150" dirty="0">
                <a:solidFill>
                  <a:srgbClr val="FF0000"/>
                </a:solidFill>
              </a:rPr>
              <a:t>Požádali bychom o možnost konzultace konkrétních prací. Můžeme zaslat fotografie stávajícího stavu.  Požádali bychom také o předběžnou kalkulaci. </a:t>
            </a:r>
            <a:br>
              <a:rPr lang="cs-CZ" sz="1150" dirty="0">
                <a:solidFill>
                  <a:srgbClr val="FF0000"/>
                </a:solidFill>
              </a:rPr>
            </a:br>
            <a:r>
              <a:rPr lang="cs-CZ" sz="1150" dirty="0">
                <a:solidFill>
                  <a:srgbClr val="FF0000"/>
                </a:solidFill>
              </a:rPr>
              <a:t/>
            </a:r>
            <a:br>
              <a:rPr lang="cs-CZ" sz="1150" dirty="0">
                <a:solidFill>
                  <a:srgbClr val="FF0000"/>
                </a:solidFill>
              </a:rPr>
            </a:br>
            <a:r>
              <a:rPr lang="cs-CZ" sz="1150" dirty="0">
                <a:solidFill>
                  <a:srgbClr val="FF0000"/>
                </a:solidFill>
              </a:rPr>
              <a:t>Pokud by bylo možné poptat i </a:t>
            </a:r>
            <a:r>
              <a:rPr lang="cs-CZ" sz="1150" dirty="0" smtClean="0">
                <a:solidFill>
                  <a:srgbClr val="FF0000"/>
                </a:solidFill>
              </a:rPr>
              <a:t>novou rohovou </a:t>
            </a:r>
            <a:r>
              <a:rPr lang="cs-CZ" sz="1150" dirty="0">
                <a:solidFill>
                  <a:srgbClr val="FF0000"/>
                </a:solidFill>
              </a:rPr>
              <a:t>kuchyňskou linku včetně instalace byly bychom </a:t>
            </a:r>
            <a:r>
              <a:rPr lang="cs-CZ" sz="1150" dirty="0" smtClean="0">
                <a:solidFill>
                  <a:srgbClr val="FF0000"/>
                </a:solidFill>
              </a:rPr>
              <a:t>rádi – poptávku učiníme později. </a:t>
            </a:r>
            <a:endParaRPr lang="cs-CZ" sz="1150" dirty="0" smtClean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299360" y="179348"/>
            <a:ext cx="57518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600" b="1" u="sng" dirty="0"/>
              <a:t>Rekonstrukce </a:t>
            </a:r>
            <a:r>
              <a:rPr lang="cs-CZ" sz="1600" b="1" u="sng" dirty="0" smtClean="0"/>
              <a:t>bytu </a:t>
            </a:r>
            <a:r>
              <a:rPr lang="cs-CZ" sz="1600" b="1" u="sng" dirty="0"/>
              <a:t>2+1 54 </a:t>
            </a:r>
            <a:r>
              <a:rPr lang="cs-CZ" sz="1600" b="1" u="sng" dirty="0" smtClean="0"/>
              <a:t>m</a:t>
            </a:r>
            <a:r>
              <a:rPr lang="cs-CZ" sz="1600" b="1" u="sng" baseline="30000" dirty="0" smtClean="0"/>
              <a:t>2</a:t>
            </a:r>
            <a:r>
              <a:rPr lang="cs-CZ" sz="1600" b="1" u="sng" dirty="0" smtClean="0"/>
              <a:t>, </a:t>
            </a:r>
            <a:r>
              <a:rPr lang="cs-CZ" sz="1600" b="1" u="sng" dirty="0" smtClean="0"/>
              <a:t>Evropská </a:t>
            </a:r>
            <a:r>
              <a:rPr lang="cs-CZ" sz="1600" b="1" u="sng" dirty="0" smtClean="0"/>
              <a:t>661/95 – Kinclovi 2.patro</a:t>
            </a:r>
            <a:endParaRPr lang="cs-CZ" sz="1600" b="1" u="sng" dirty="0"/>
          </a:p>
          <a:p>
            <a:pPr algn="ctr"/>
            <a:r>
              <a:rPr lang="cs-CZ" sz="1600" b="1" u="sng" dirty="0"/>
              <a:t>p</a:t>
            </a:r>
            <a:r>
              <a:rPr lang="cs-CZ" sz="1600" b="1" u="sng" dirty="0" smtClean="0"/>
              <a:t>optávka požadovaných prací</a:t>
            </a:r>
          </a:p>
        </p:txBody>
      </p:sp>
    </p:spTree>
    <p:extLst>
      <p:ext uri="{BB962C8B-B14F-4D97-AF65-F5344CB8AC3E}">
        <p14:creationId xmlns:p14="http://schemas.microsoft.com/office/powerpoint/2010/main" val="42044489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43</Words>
  <Application>Microsoft Office PowerPoint</Application>
  <PresentationFormat>Předvádění na obrazovce (4:3)</PresentationFormat>
  <Paragraphs>36</Paragraphs>
  <Slides>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systému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Kincl Lukáš Ing.</dc:creator>
  <cp:lastModifiedBy>Kincl Lukáš Ing.</cp:lastModifiedBy>
  <cp:revision>12</cp:revision>
  <dcterms:created xsi:type="dcterms:W3CDTF">2017-01-16T09:07:31Z</dcterms:created>
  <dcterms:modified xsi:type="dcterms:W3CDTF">2017-01-17T07:40:13Z</dcterms:modified>
</cp:coreProperties>
</file>