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2" r:id="rId4"/>
    <p:sldId id="259" r:id="rId5"/>
    <p:sldId id="260" r:id="rId6"/>
    <p:sldId id="263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D92EF-D39E-491C-8563-B90638554A7D}" type="datetimeFigureOut">
              <a:rPr lang="cs-CZ" smtClean="0"/>
              <a:t>9.8.2016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2BAD9-DFF2-4AB7-994C-B4BA16A1EF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564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2BAD9-DFF2-4AB7-994C-B4BA16A1EF7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1556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2BAD9-DFF2-4AB7-994C-B4BA16A1EF7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6638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2BAD9-DFF2-4AB7-994C-B4BA16A1EF7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148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2BAD9-DFF2-4AB7-994C-B4BA16A1EF7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3182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EA65-01F6-4D87-8D05-ED5E13B97138}" type="datetimeFigureOut">
              <a:rPr lang="cs-CZ" smtClean="0"/>
              <a:t>9.8.2016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DE03-F6D0-474D-811F-F7135F602B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6234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EA65-01F6-4D87-8D05-ED5E13B97138}" type="datetimeFigureOut">
              <a:rPr lang="cs-CZ" smtClean="0"/>
              <a:t>9.8.2016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DE03-F6D0-474D-811F-F7135F602B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0622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EA65-01F6-4D87-8D05-ED5E13B97138}" type="datetimeFigureOut">
              <a:rPr lang="cs-CZ" smtClean="0"/>
              <a:t>9.8.2016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DE03-F6D0-474D-811F-F7135F602B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807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EA65-01F6-4D87-8D05-ED5E13B97138}" type="datetimeFigureOut">
              <a:rPr lang="cs-CZ" smtClean="0"/>
              <a:t>9.8.2016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DE03-F6D0-474D-811F-F7135F602B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8711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EA65-01F6-4D87-8D05-ED5E13B97138}" type="datetimeFigureOut">
              <a:rPr lang="cs-CZ" smtClean="0"/>
              <a:t>9.8.2016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DE03-F6D0-474D-811F-F7135F602B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5345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EA65-01F6-4D87-8D05-ED5E13B97138}" type="datetimeFigureOut">
              <a:rPr lang="cs-CZ" smtClean="0"/>
              <a:t>9.8.2016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DE03-F6D0-474D-811F-F7135F602B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134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EA65-01F6-4D87-8D05-ED5E13B97138}" type="datetimeFigureOut">
              <a:rPr lang="cs-CZ" smtClean="0"/>
              <a:t>9.8.2016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DE03-F6D0-474D-811F-F7135F602B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7196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EA65-01F6-4D87-8D05-ED5E13B97138}" type="datetimeFigureOut">
              <a:rPr lang="cs-CZ" smtClean="0"/>
              <a:t>9.8.2016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DE03-F6D0-474D-811F-F7135F602B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5977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EA65-01F6-4D87-8D05-ED5E13B97138}" type="datetimeFigureOut">
              <a:rPr lang="cs-CZ" smtClean="0"/>
              <a:t>9.8.2016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DE03-F6D0-474D-811F-F7135F602B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777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EA65-01F6-4D87-8D05-ED5E13B97138}" type="datetimeFigureOut">
              <a:rPr lang="cs-CZ" smtClean="0"/>
              <a:t>9.8.2016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DE03-F6D0-474D-811F-F7135F602B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259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EA65-01F6-4D87-8D05-ED5E13B97138}" type="datetimeFigureOut">
              <a:rPr lang="cs-CZ" smtClean="0"/>
              <a:t>9.8.2016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DE03-F6D0-474D-811F-F7135F602B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8960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5EA65-01F6-4D87-8D05-ED5E13B97138}" type="datetimeFigureOut">
              <a:rPr lang="cs-CZ" smtClean="0"/>
              <a:t>9.8.2016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2DE03-F6D0-474D-811F-F7135F602B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040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1700" t="44845" r="36657" b="2988"/>
          <a:stretch/>
        </p:blipFill>
        <p:spPr>
          <a:xfrm>
            <a:off x="4765830" y="182409"/>
            <a:ext cx="7202057" cy="6675591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59558" y="928048"/>
            <a:ext cx="2053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PŮVODNÍ STAV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59557" y="466383"/>
            <a:ext cx="2529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ČESKOLIPSKÁ 1</a:t>
            </a:r>
            <a:r>
              <a:rPr lang="cs-CZ" sz="2400" dirty="0"/>
              <a:t>+</a:t>
            </a:r>
            <a:r>
              <a:rPr lang="cs-CZ" sz="2400" dirty="0" smtClean="0"/>
              <a:t>KK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8567057" y="2817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508579" y="97051"/>
            <a:ext cx="31451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000" dirty="0"/>
              <a:t>8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59557" y="6206846"/>
            <a:ext cx="256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Výška stropu 252cm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652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59558" y="928048"/>
            <a:ext cx="3160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PŮVODNÍ STAV-ÚPRAVY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59557" y="466383"/>
            <a:ext cx="2529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ČESKOLIPSKÁ 1</a:t>
            </a:r>
            <a:r>
              <a:rPr lang="cs-CZ" sz="2400" dirty="0"/>
              <a:t>+</a:t>
            </a:r>
            <a:r>
              <a:rPr lang="cs-CZ" sz="2400" dirty="0" smtClean="0"/>
              <a:t>KK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1700" t="44845" r="36657" b="2988"/>
          <a:stretch/>
        </p:blipFill>
        <p:spPr>
          <a:xfrm>
            <a:off x="4764524" y="190102"/>
            <a:ext cx="7202057" cy="6675591"/>
          </a:xfrm>
          <a:prstGeom prst="rect">
            <a:avLst/>
          </a:prstGeom>
        </p:spPr>
      </p:pic>
      <p:cxnSp>
        <p:nvCxnSpPr>
          <p:cNvPr id="6" name="Přímá spojnice 5"/>
          <p:cNvCxnSpPr/>
          <p:nvPr/>
        </p:nvCxnSpPr>
        <p:spPr>
          <a:xfrm flipH="1">
            <a:off x="559557" y="2052148"/>
            <a:ext cx="576243" cy="8881"/>
          </a:xfrm>
          <a:prstGeom prst="line">
            <a:avLst/>
          </a:prstGeom>
          <a:ln w="730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8592457" y="2061029"/>
            <a:ext cx="29029" cy="22787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8578159" y="847104"/>
            <a:ext cx="0" cy="435286"/>
          </a:xfrm>
          <a:prstGeom prst="line">
            <a:avLst/>
          </a:prstGeom>
          <a:ln w="730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H="1">
            <a:off x="8578159" y="3686629"/>
            <a:ext cx="2025608" cy="18737"/>
          </a:xfrm>
          <a:prstGeom prst="line">
            <a:avLst/>
          </a:prstGeom>
          <a:ln w="730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H="1">
            <a:off x="9414029" y="2206171"/>
            <a:ext cx="1189738" cy="1540"/>
          </a:xfrm>
          <a:prstGeom prst="line">
            <a:avLst/>
          </a:prstGeom>
          <a:ln w="730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8563862" y="2081284"/>
            <a:ext cx="28595" cy="2258487"/>
          </a:xfrm>
          <a:prstGeom prst="line">
            <a:avLst/>
          </a:prstGeom>
          <a:ln w="730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 flipV="1">
            <a:off x="9049227" y="5011440"/>
            <a:ext cx="367990" cy="3456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 flipH="1" flipV="1">
            <a:off x="9049227" y="5011440"/>
            <a:ext cx="364802" cy="3195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 flipV="1">
            <a:off x="559557" y="2563701"/>
            <a:ext cx="367990" cy="3456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 flipH="1" flipV="1">
            <a:off x="559557" y="2563701"/>
            <a:ext cx="364802" cy="3195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1419429" y="1898615"/>
            <a:ext cx="256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Příčky k vybourání </a:t>
            </a: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1419428" y="2465512"/>
            <a:ext cx="3174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Zkrácení topného systému</a:t>
            </a:r>
            <a:endParaRPr lang="cs-CZ" dirty="0"/>
          </a:p>
        </p:txBody>
      </p:sp>
      <p:cxnSp>
        <p:nvCxnSpPr>
          <p:cNvPr id="33" name="Přímá spojnice 32"/>
          <p:cNvCxnSpPr/>
          <p:nvPr/>
        </p:nvCxnSpPr>
        <p:spPr>
          <a:xfrm>
            <a:off x="9840036" y="2713927"/>
            <a:ext cx="1627" cy="912856"/>
          </a:xfrm>
          <a:prstGeom prst="line">
            <a:avLst/>
          </a:prstGeom>
          <a:ln w="730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 flipH="1">
            <a:off x="9840036" y="3291114"/>
            <a:ext cx="763731" cy="0"/>
          </a:xfrm>
          <a:prstGeom prst="line">
            <a:avLst/>
          </a:prstGeom>
          <a:ln w="730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>
            <a:off x="8176576" y="3142634"/>
            <a:ext cx="37795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91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3018" t="40046" r="46553" b="23001"/>
          <a:stretch/>
        </p:blipFill>
        <p:spPr>
          <a:xfrm rot="5400000">
            <a:off x="5536755" y="354953"/>
            <a:ext cx="5911665" cy="6012147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395475" y="928048"/>
            <a:ext cx="2694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NOVÁ DISPOZICE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475" y="466383"/>
            <a:ext cx="2529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ČESKOLIPSKÁ 1</a:t>
            </a:r>
            <a:r>
              <a:rPr lang="cs-CZ" sz="2400" dirty="0"/>
              <a:t>+</a:t>
            </a:r>
            <a:r>
              <a:rPr lang="cs-CZ" sz="2400" dirty="0" smtClean="0"/>
              <a:t>KK</a:t>
            </a:r>
            <a:endParaRPr lang="cs-CZ" sz="2400" dirty="0"/>
          </a:p>
        </p:txBody>
      </p:sp>
      <p:cxnSp>
        <p:nvCxnSpPr>
          <p:cNvPr id="6" name="Přímá spojnice 5"/>
          <p:cNvCxnSpPr/>
          <p:nvPr/>
        </p:nvCxnSpPr>
        <p:spPr>
          <a:xfrm>
            <a:off x="8350293" y="3563840"/>
            <a:ext cx="224965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5717132" y="6667363"/>
            <a:ext cx="759545" cy="13955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8350293" y="928048"/>
            <a:ext cx="0" cy="229515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9788418" y="2255555"/>
            <a:ext cx="793857" cy="1730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8378929" y="2311503"/>
            <a:ext cx="776479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8378929" y="1835426"/>
            <a:ext cx="0" cy="241852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6693570" y="6451516"/>
            <a:ext cx="256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Nové zděné příčky</a:t>
            </a:r>
            <a:endParaRPr lang="cs-CZ" dirty="0"/>
          </a:p>
        </p:txBody>
      </p:sp>
      <p:cxnSp>
        <p:nvCxnSpPr>
          <p:cNvPr id="12" name="Přímá spojnice 11"/>
          <p:cNvCxnSpPr/>
          <p:nvPr/>
        </p:nvCxnSpPr>
        <p:spPr>
          <a:xfrm flipV="1">
            <a:off x="9884229" y="3143186"/>
            <a:ext cx="698046" cy="2785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V="1">
            <a:off x="9924741" y="3145971"/>
            <a:ext cx="1" cy="43011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395475" y="1771650"/>
            <a:ext cx="456016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POŽADOVANÉ ÚPRAVY</a:t>
            </a:r>
          </a:p>
          <a:p>
            <a:endParaRPr lang="cs-CZ" sz="800" dirty="0" smtClean="0"/>
          </a:p>
          <a:p>
            <a:r>
              <a:rPr lang="cs-CZ" dirty="0" smtClean="0"/>
              <a:t>Rekonstrukce jádra </a:t>
            </a:r>
            <a:endParaRPr lang="cs-CZ" dirty="0"/>
          </a:p>
          <a:p>
            <a:r>
              <a:rPr lang="cs-CZ" dirty="0"/>
              <a:t>K</a:t>
            </a:r>
            <a:r>
              <a:rPr lang="cs-CZ" dirty="0" smtClean="0"/>
              <a:t>oupelna (obklad, </a:t>
            </a:r>
            <a:r>
              <a:rPr lang="cs-CZ" dirty="0" smtClean="0"/>
              <a:t>sanita bez umyvadla </a:t>
            </a:r>
            <a:r>
              <a:rPr lang="cs-CZ" dirty="0" smtClean="0"/>
              <a:t>)</a:t>
            </a:r>
          </a:p>
          <a:p>
            <a:r>
              <a:rPr lang="cs-CZ" dirty="0" smtClean="0"/>
              <a:t>Posun příčky</a:t>
            </a:r>
          </a:p>
          <a:p>
            <a:r>
              <a:rPr lang="cs-CZ" dirty="0" smtClean="0"/>
              <a:t>Dveře a dřev. zárubně </a:t>
            </a:r>
            <a:r>
              <a:rPr lang="cs-CZ" dirty="0" smtClean="0"/>
              <a:t>standart 2x</a:t>
            </a:r>
            <a:endParaRPr lang="cs-CZ" dirty="0" smtClean="0"/>
          </a:p>
          <a:p>
            <a:r>
              <a:rPr lang="cs-CZ" dirty="0" smtClean="0"/>
              <a:t>Nové rozvody elektřiny + jistič (nákres dále)</a:t>
            </a:r>
          </a:p>
          <a:p>
            <a:r>
              <a:rPr lang="cs-CZ" dirty="0" smtClean="0"/>
              <a:t>Zkrácení  topného  </a:t>
            </a:r>
            <a:r>
              <a:rPr lang="cs-CZ" dirty="0" smtClean="0"/>
              <a:t>systému (obr.2)</a:t>
            </a:r>
            <a:endParaRPr lang="cs-CZ" dirty="0" smtClean="0"/>
          </a:p>
          <a:p>
            <a:r>
              <a:rPr lang="cs-CZ" dirty="0" smtClean="0"/>
              <a:t>Nová </a:t>
            </a:r>
            <a:r>
              <a:rPr lang="cs-CZ" dirty="0" smtClean="0"/>
              <a:t>podlaha celý byt </a:t>
            </a:r>
            <a:r>
              <a:rPr lang="cs-CZ" dirty="0" smtClean="0"/>
              <a:t>(27m2 </a:t>
            </a:r>
            <a:r>
              <a:rPr lang="cs-CZ" dirty="0" smtClean="0"/>
              <a:t>) </a:t>
            </a:r>
            <a:r>
              <a:rPr lang="cs-CZ" dirty="0" smtClean="0"/>
              <a:t>vinyl lepeny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38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Obrázek 7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3018" t="40046" r="46553" b="23001"/>
          <a:stretch/>
        </p:blipFill>
        <p:spPr>
          <a:xfrm rot="5400000">
            <a:off x="5502577" y="325182"/>
            <a:ext cx="5911665" cy="6012147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395475" y="928048"/>
            <a:ext cx="2694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NOVÁ DISPOZICE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475" y="466383"/>
            <a:ext cx="2529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ČESKOLIPSKÁ 1</a:t>
            </a:r>
            <a:r>
              <a:rPr lang="cs-CZ" sz="2400" dirty="0"/>
              <a:t>+</a:t>
            </a:r>
            <a:r>
              <a:rPr lang="cs-CZ" sz="2400" dirty="0" smtClean="0"/>
              <a:t>KK</a:t>
            </a:r>
            <a:endParaRPr lang="cs-CZ" sz="2400" dirty="0"/>
          </a:p>
        </p:txBody>
      </p:sp>
      <p:cxnSp>
        <p:nvCxnSpPr>
          <p:cNvPr id="6" name="Přímá spojnice 5"/>
          <p:cNvCxnSpPr/>
          <p:nvPr/>
        </p:nvCxnSpPr>
        <p:spPr>
          <a:xfrm>
            <a:off x="8332623" y="3576084"/>
            <a:ext cx="224965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8332623" y="928048"/>
            <a:ext cx="4601" cy="23083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9788418" y="2227940"/>
            <a:ext cx="793857" cy="1730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8371287" y="2245242"/>
            <a:ext cx="776479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8371287" y="1771650"/>
            <a:ext cx="15284" cy="255619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 flipV="1">
            <a:off x="9884229" y="3143186"/>
            <a:ext cx="698046" cy="2785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V="1">
            <a:off x="9924741" y="3145971"/>
            <a:ext cx="1" cy="43011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395475" y="1771650"/>
            <a:ext cx="4560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Zásuvky a světla</a:t>
            </a:r>
            <a:endParaRPr lang="cs-CZ" sz="800" dirty="0" smtClean="0"/>
          </a:p>
        </p:txBody>
      </p:sp>
      <p:grpSp>
        <p:nvGrpSpPr>
          <p:cNvPr id="38" name="Skupina 37"/>
          <p:cNvGrpSpPr/>
          <p:nvPr/>
        </p:nvGrpSpPr>
        <p:grpSpPr>
          <a:xfrm rot="16200000">
            <a:off x="6576477" y="4608258"/>
            <a:ext cx="423776" cy="387310"/>
            <a:chOff x="2367731" y="5583766"/>
            <a:chExt cx="423776" cy="387310"/>
          </a:xfrm>
        </p:grpSpPr>
        <p:cxnSp>
          <p:nvCxnSpPr>
            <p:cNvPr id="39" name="Přímá spojnice 38"/>
            <p:cNvCxnSpPr/>
            <p:nvPr/>
          </p:nvCxnSpPr>
          <p:spPr>
            <a:xfrm flipV="1">
              <a:off x="2367731" y="5715001"/>
              <a:ext cx="160778" cy="840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blouk 39"/>
            <p:cNvSpPr/>
            <p:nvPr/>
          </p:nvSpPr>
          <p:spPr>
            <a:xfrm rot="3517511" flipH="1" flipV="1">
              <a:off x="2481903" y="5661471"/>
              <a:ext cx="387310" cy="231899"/>
            </a:xfrm>
            <a:prstGeom prst="arc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1" name="Skupina 40"/>
          <p:cNvGrpSpPr/>
          <p:nvPr/>
        </p:nvGrpSpPr>
        <p:grpSpPr>
          <a:xfrm rot="10800000">
            <a:off x="7933459" y="2581394"/>
            <a:ext cx="403765" cy="387310"/>
            <a:chOff x="2367731" y="5583766"/>
            <a:chExt cx="423776" cy="387310"/>
          </a:xfrm>
        </p:grpSpPr>
        <p:cxnSp>
          <p:nvCxnSpPr>
            <p:cNvPr id="42" name="Přímá spojnice 41"/>
            <p:cNvCxnSpPr/>
            <p:nvPr/>
          </p:nvCxnSpPr>
          <p:spPr>
            <a:xfrm flipV="1">
              <a:off x="2367731" y="5715001"/>
              <a:ext cx="160778" cy="840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blouk 42"/>
            <p:cNvSpPr/>
            <p:nvPr/>
          </p:nvSpPr>
          <p:spPr>
            <a:xfrm rot="3517511" flipH="1" flipV="1">
              <a:off x="2481903" y="5661471"/>
              <a:ext cx="387310" cy="231899"/>
            </a:xfrm>
            <a:prstGeom prst="arc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4" name="TextovéPole 43"/>
          <p:cNvSpPr txBox="1"/>
          <p:nvPr/>
        </p:nvSpPr>
        <p:spPr>
          <a:xfrm>
            <a:off x="7367394" y="2295112"/>
            <a:ext cx="96340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accent2"/>
                </a:solidFill>
              </a:rPr>
              <a:t>Zásuvky</a:t>
            </a:r>
          </a:p>
          <a:p>
            <a:r>
              <a:rPr lang="cs-CZ" sz="1400" dirty="0" smtClean="0">
                <a:solidFill>
                  <a:schemeClr val="accent2"/>
                </a:solidFill>
              </a:rPr>
              <a:t>Sporák</a:t>
            </a:r>
          </a:p>
          <a:p>
            <a:r>
              <a:rPr lang="cs-CZ" sz="1400" dirty="0" smtClean="0">
                <a:solidFill>
                  <a:schemeClr val="accent2"/>
                </a:solidFill>
              </a:rPr>
              <a:t>Myčka</a:t>
            </a:r>
          </a:p>
          <a:p>
            <a:r>
              <a:rPr lang="cs-CZ" sz="1400" dirty="0" smtClean="0">
                <a:solidFill>
                  <a:schemeClr val="accent2"/>
                </a:solidFill>
              </a:rPr>
              <a:t>Pračka</a:t>
            </a:r>
          </a:p>
          <a:p>
            <a:r>
              <a:rPr lang="cs-CZ" sz="1400" dirty="0" smtClean="0">
                <a:solidFill>
                  <a:schemeClr val="accent2"/>
                </a:solidFill>
              </a:rPr>
              <a:t>Osvětleni</a:t>
            </a:r>
          </a:p>
          <a:p>
            <a:r>
              <a:rPr lang="cs-CZ" sz="1400" dirty="0" err="1" smtClean="0">
                <a:solidFill>
                  <a:schemeClr val="accent2"/>
                </a:solidFill>
              </a:rPr>
              <a:t>Prac.deska</a:t>
            </a:r>
            <a:endParaRPr lang="cs-CZ" sz="1400" dirty="0">
              <a:solidFill>
                <a:schemeClr val="accent2"/>
              </a:solidFill>
            </a:endParaRPr>
          </a:p>
        </p:txBody>
      </p:sp>
      <p:sp>
        <p:nvSpPr>
          <p:cNvPr id="45" name="TextovéPole 44"/>
          <p:cNvSpPr txBox="1"/>
          <p:nvPr/>
        </p:nvSpPr>
        <p:spPr>
          <a:xfrm rot="16200000">
            <a:off x="6341091" y="4244259"/>
            <a:ext cx="750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accent2"/>
                </a:solidFill>
              </a:rPr>
              <a:t>zásuvka</a:t>
            </a:r>
            <a:endParaRPr lang="cs-CZ" sz="1400" dirty="0">
              <a:solidFill>
                <a:schemeClr val="accent2"/>
              </a:solidFill>
            </a:endParaRPr>
          </a:p>
        </p:txBody>
      </p:sp>
      <p:grpSp>
        <p:nvGrpSpPr>
          <p:cNvPr id="46" name="Skupina 45"/>
          <p:cNvGrpSpPr/>
          <p:nvPr/>
        </p:nvGrpSpPr>
        <p:grpSpPr>
          <a:xfrm rot="10800000">
            <a:off x="10156071" y="4465712"/>
            <a:ext cx="423776" cy="387310"/>
            <a:chOff x="2367731" y="5583766"/>
            <a:chExt cx="423776" cy="387310"/>
          </a:xfrm>
        </p:grpSpPr>
        <p:cxnSp>
          <p:nvCxnSpPr>
            <p:cNvPr id="47" name="Přímá spojnice 46"/>
            <p:cNvCxnSpPr/>
            <p:nvPr/>
          </p:nvCxnSpPr>
          <p:spPr>
            <a:xfrm flipV="1">
              <a:off x="2367731" y="5715001"/>
              <a:ext cx="160778" cy="840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blouk 47"/>
            <p:cNvSpPr/>
            <p:nvPr/>
          </p:nvSpPr>
          <p:spPr>
            <a:xfrm rot="3517511" flipH="1" flipV="1">
              <a:off x="2481903" y="5661471"/>
              <a:ext cx="387310" cy="231899"/>
            </a:xfrm>
            <a:prstGeom prst="arc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9" name="TextovéPole 48"/>
          <p:cNvSpPr txBox="1"/>
          <p:nvPr/>
        </p:nvSpPr>
        <p:spPr>
          <a:xfrm>
            <a:off x="9668158" y="4542230"/>
            <a:ext cx="750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accent2"/>
                </a:solidFill>
              </a:rPr>
              <a:t>zásuvka</a:t>
            </a:r>
            <a:endParaRPr lang="cs-CZ" sz="1400" dirty="0">
              <a:solidFill>
                <a:schemeClr val="accent2"/>
              </a:solidFill>
            </a:endParaRPr>
          </a:p>
        </p:txBody>
      </p:sp>
      <p:grpSp>
        <p:nvGrpSpPr>
          <p:cNvPr id="50" name="Skupina 49"/>
          <p:cNvGrpSpPr/>
          <p:nvPr/>
        </p:nvGrpSpPr>
        <p:grpSpPr>
          <a:xfrm rot="10800000">
            <a:off x="7971778" y="3732431"/>
            <a:ext cx="403765" cy="387310"/>
            <a:chOff x="2367731" y="5583766"/>
            <a:chExt cx="423776" cy="387310"/>
          </a:xfrm>
        </p:grpSpPr>
        <p:cxnSp>
          <p:nvCxnSpPr>
            <p:cNvPr id="51" name="Přímá spojnice 50"/>
            <p:cNvCxnSpPr/>
            <p:nvPr/>
          </p:nvCxnSpPr>
          <p:spPr>
            <a:xfrm flipV="1">
              <a:off x="2367731" y="5715001"/>
              <a:ext cx="160778" cy="840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blouk 51"/>
            <p:cNvSpPr/>
            <p:nvPr/>
          </p:nvSpPr>
          <p:spPr>
            <a:xfrm rot="3517511" flipH="1" flipV="1">
              <a:off x="2481903" y="5661471"/>
              <a:ext cx="387310" cy="231899"/>
            </a:xfrm>
            <a:prstGeom prst="arc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3" name="TextovéPole 52"/>
          <p:cNvSpPr txBox="1"/>
          <p:nvPr/>
        </p:nvSpPr>
        <p:spPr>
          <a:xfrm>
            <a:off x="7378548" y="3905928"/>
            <a:ext cx="1311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accent2"/>
                </a:solidFill>
              </a:rPr>
              <a:t>Zásuvky</a:t>
            </a:r>
          </a:p>
          <a:p>
            <a:r>
              <a:rPr lang="cs-CZ" sz="1400" dirty="0" smtClean="0">
                <a:solidFill>
                  <a:schemeClr val="accent2"/>
                </a:solidFill>
              </a:rPr>
              <a:t>trouba/ lednice</a:t>
            </a:r>
            <a:endParaRPr lang="cs-CZ" sz="1400" dirty="0">
              <a:solidFill>
                <a:schemeClr val="accent2"/>
              </a:solidFill>
            </a:endParaRPr>
          </a:p>
        </p:txBody>
      </p:sp>
      <p:sp>
        <p:nvSpPr>
          <p:cNvPr id="54" name="TextovéPole 53"/>
          <p:cNvSpPr txBox="1"/>
          <p:nvPr/>
        </p:nvSpPr>
        <p:spPr>
          <a:xfrm>
            <a:off x="5764689" y="4465728"/>
            <a:ext cx="750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accent2"/>
                </a:solidFill>
              </a:rPr>
              <a:t>zásuvka</a:t>
            </a:r>
            <a:endParaRPr lang="cs-CZ" sz="1400" dirty="0">
              <a:solidFill>
                <a:schemeClr val="accent2"/>
              </a:solidFill>
            </a:endParaRPr>
          </a:p>
        </p:txBody>
      </p:sp>
      <p:grpSp>
        <p:nvGrpSpPr>
          <p:cNvPr id="56" name="Skupina 55"/>
          <p:cNvGrpSpPr/>
          <p:nvPr/>
        </p:nvGrpSpPr>
        <p:grpSpPr>
          <a:xfrm rot="21377244">
            <a:off x="5643866" y="4485098"/>
            <a:ext cx="403765" cy="387310"/>
            <a:chOff x="2367731" y="5583766"/>
            <a:chExt cx="423776" cy="387310"/>
          </a:xfrm>
        </p:grpSpPr>
        <p:cxnSp>
          <p:nvCxnSpPr>
            <p:cNvPr id="57" name="Přímá spojnice 56"/>
            <p:cNvCxnSpPr/>
            <p:nvPr/>
          </p:nvCxnSpPr>
          <p:spPr>
            <a:xfrm flipV="1">
              <a:off x="2367731" y="5715001"/>
              <a:ext cx="160778" cy="840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blouk 57"/>
            <p:cNvSpPr/>
            <p:nvPr/>
          </p:nvSpPr>
          <p:spPr>
            <a:xfrm rot="3517511" flipH="1" flipV="1">
              <a:off x="2481903" y="5661471"/>
              <a:ext cx="387310" cy="231899"/>
            </a:xfrm>
            <a:prstGeom prst="arc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9" name="TextovéPole 58"/>
          <p:cNvSpPr txBox="1"/>
          <p:nvPr/>
        </p:nvSpPr>
        <p:spPr>
          <a:xfrm>
            <a:off x="8647786" y="2714103"/>
            <a:ext cx="1972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accent2"/>
                </a:solidFill>
              </a:rPr>
              <a:t>Zásuvka nad umyvadlem</a:t>
            </a:r>
          </a:p>
          <a:p>
            <a:r>
              <a:rPr lang="cs-CZ" sz="1400" dirty="0" smtClean="0">
                <a:solidFill>
                  <a:schemeClr val="accent2"/>
                </a:solidFill>
              </a:rPr>
              <a:t>Umístění podle normy</a:t>
            </a:r>
            <a:endParaRPr lang="cs-CZ" sz="1400" dirty="0">
              <a:solidFill>
                <a:schemeClr val="accent2"/>
              </a:solidFill>
            </a:endParaRPr>
          </a:p>
        </p:txBody>
      </p:sp>
      <p:grpSp>
        <p:nvGrpSpPr>
          <p:cNvPr id="61" name="Skupina 60"/>
          <p:cNvGrpSpPr/>
          <p:nvPr/>
        </p:nvGrpSpPr>
        <p:grpSpPr>
          <a:xfrm rot="10800000">
            <a:off x="10205829" y="942686"/>
            <a:ext cx="403765" cy="387310"/>
            <a:chOff x="2367731" y="5583766"/>
            <a:chExt cx="423776" cy="387310"/>
          </a:xfrm>
        </p:grpSpPr>
        <p:cxnSp>
          <p:nvCxnSpPr>
            <p:cNvPr id="62" name="Přímá spojnice 61"/>
            <p:cNvCxnSpPr/>
            <p:nvPr/>
          </p:nvCxnSpPr>
          <p:spPr>
            <a:xfrm flipV="1">
              <a:off x="2367731" y="5715001"/>
              <a:ext cx="160778" cy="840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blouk 62"/>
            <p:cNvSpPr/>
            <p:nvPr/>
          </p:nvSpPr>
          <p:spPr>
            <a:xfrm rot="3517511" flipH="1" flipV="1">
              <a:off x="2481903" y="5661471"/>
              <a:ext cx="387310" cy="231899"/>
            </a:xfrm>
            <a:prstGeom prst="arc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64" name="TextovéPole 63"/>
          <p:cNvSpPr txBox="1"/>
          <p:nvPr/>
        </p:nvSpPr>
        <p:spPr>
          <a:xfrm>
            <a:off x="9045606" y="789425"/>
            <a:ext cx="1487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accent2"/>
                </a:solidFill>
              </a:rPr>
              <a:t>Zásuvka /zapojení</a:t>
            </a:r>
          </a:p>
          <a:p>
            <a:r>
              <a:rPr lang="cs-CZ" sz="1400" dirty="0" smtClean="0">
                <a:solidFill>
                  <a:schemeClr val="accent2"/>
                </a:solidFill>
              </a:rPr>
              <a:t>Osvětlení skří</a:t>
            </a:r>
            <a:r>
              <a:rPr lang="cs-CZ" sz="1400" dirty="0">
                <a:solidFill>
                  <a:schemeClr val="accent2"/>
                </a:solidFill>
              </a:rPr>
              <a:t>ň</a:t>
            </a:r>
          </a:p>
        </p:txBody>
      </p:sp>
      <p:grpSp>
        <p:nvGrpSpPr>
          <p:cNvPr id="65" name="Skupina 64"/>
          <p:cNvGrpSpPr/>
          <p:nvPr/>
        </p:nvGrpSpPr>
        <p:grpSpPr>
          <a:xfrm rot="5400000">
            <a:off x="8347548" y="915561"/>
            <a:ext cx="403765" cy="387310"/>
            <a:chOff x="2367731" y="5583766"/>
            <a:chExt cx="423776" cy="387310"/>
          </a:xfrm>
        </p:grpSpPr>
        <p:cxnSp>
          <p:nvCxnSpPr>
            <p:cNvPr id="66" name="Přímá spojnice 65"/>
            <p:cNvCxnSpPr/>
            <p:nvPr/>
          </p:nvCxnSpPr>
          <p:spPr>
            <a:xfrm flipV="1">
              <a:off x="2367731" y="5715001"/>
              <a:ext cx="160778" cy="840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blouk 66"/>
            <p:cNvSpPr/>
            <p:nvPr/>
          </p:nvSpPr>
          <p:spPr>
            <a:xfrm rot="3517511" flipH="1" flipV="1">
              <a:off x="2481903" y="5661471"/>
              <a:ext cx="387310" cy="231899"/>
            </a:xfrm>
            <a:prstGeom prst="arc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8" name="Skupina 67"/>
          <p:cNvGrpSpPr/>
          <p:nvPr/>
        </p:nvGrpSpPr>
        <p:grpSpPr>
          <a:xfrm rot="21377244">
            <a:off x="586958" y="2436653"/>
            <a:ext cx="403765" cy="387310"/>
            <a:chOff x="2367731" y="5583766"/>
            <a:chExt cx="423776" cy="387310"/>
          </a:xfrm>
        </p:grpSpPr>
        <p:cxnSp>
          <p:nvCxnSpPr>
            <p:cNvPr id="69" name="Přímá spojnice 68"/>
            <p:cNvCxnSpPr/>
            <p:nvPr/>
          </p:nvCxnSpPr>
          <p:spPr>
            <a:xfrm flipV="1">
              <a:off x="2367731" y="5715001"/>
              <a:ext cx="160778" cy="840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blouk 69"/>
            <p:cNvSpPr/>
            <p:nvPr/>
          </p:nvSpPr>
          <p:spPr>
            <a:xfrm rot="3517511" flipH="1" flipV="1">
              <a:off x="2481903" y="5661471"/>
              <a:ext cx="387310" cy="231899"/>
            </a:xfrm>
            <a:prstGeom prst="arc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7" name="TextovéPole 76"/>
          <p:cNvSpPr txBox="1"/>
          <p:nvPr/>
        </p:nvSpPr>
        <p:spPr>
          <a:xfrm>
            <a:off x="800208" y="2417283"/>
            <a:ext cx="4266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accent2"/>
                </a:solidFill>
              </a:rPr>
              <a:t>Zásuvka        (asi polovina zůstává na stávajících místech)</a:t>
            </a:r>
            <a:endParaRPr lang="cs-CZ" sz="1400" dirty="0">
              <a:solidFill>
                <a:schemeClr val="accent2"/>
              </a:solidFill>
            </a:endParaRPr>
          </a:p>
        </p:txBody>
      </p:sp>
      <p:sp>
        <p:nvSpPr>
          <p:cNvPr id="78" name="TextovéPole 77"/>
          <p:cNvSpPr txBox="1"/>
          <p:nvPr/>
        </p:nvSpPr>
        <p:spPr>
          <a:xfrm rot="16200000">
            <a:off x="8236843" y="1335286"/>
            <a:ext cx="750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accent2"/>
                </a:solidFill>
              </a:rPr>
              <a:t>zásuvka</a:t>
            </a:r>
            <a:endParaRPr lang="cs-CZ" sz="1400" dirty="0">
              <a:solidFill>
                <a:schemeClr val="accent2"/>
              </a:solidFill>
            </a:endParaRPr>
          </a:p>
        </p:txBody>
      </p:sp>
      <p:grpSp>
        <p:nvGrpSpPr>
          <p:cNvPr id="79" name="Skupina 78"/>
          <p:cNvGrpSpPr/>
          <p:nvPr/>
        </p:nvGrpSpPr>
        <p:grpSpPr>
          <a:xfrm rot="5400000">
            <a:off x="7703960" y="857380"/>
            <a:ext cx="403765" cy="387310"/>
            <a:chOff x="2367731" y="5583766"/>
            <a:chExt cx="423776" cy="387310"/>
          </a:xfrm>
        </p:grpSpPr>
        <p:cxnSp>
          <p:nvCxnSpPr>
            <p:cNvPr id="80" name="Přímá spojnice 79"/>
            <p:cNvCxnSpPr/>
            <p:nvPr/>
          </p:nvCxnSpPr>
          <p:spPr>
            <a:xfrm flipV="1">
              <a:off x="2367731" y="5715001"/>
              <a:ext cx="160778" cy="840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blouk 80"/>
            <p:cNvSpPr/>
            <p:nvPr/>
          </p:nvSpPr>
          <p:spPr>
            <a:xfrm rot="3517511" flipH="1" flipV="1">
              <a:off x="2481903" y="5661471"/>
              <a:ext cx="387310" cy="231899"/>
            </a:xfrm>
            <a:prstGeom prst="arc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82" name="TextovéPole 81"/>
          <p:cNvSpPr txBox="1"/>
          <p:nvPr/>
        </p:nvSpPr>
        <p:spPr>
          <a:xfrm rot="16200000">
            <a:off x="7599355" y="1274268"/>
            <a:ext cx="750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accent2"/>
                </a:solidFill>
              </a:rPr>
              <a:t>zásuvka</a:t>
            </a:r>
            <a:endParaRPr lang="cs-CZ" sz="1400" dirty="0">
              <a:solidFill>
                <a:schemeClr val="accent2"/>
              </a:solidFill>
            </a:endParaRPr>
          </a:p>
        </p:txBody>
      </p:sp>
      <p:sp>
        <p:nvSpPr>
          <p:cNvPr id="83" name="Vývojový diagram: sumační spojení 82"/>
          <p:cNvSpPr/>
          <p:nvPr/>
        </p:nvSpPr>
        <p:spPr>
          <a:xfrm>
            <a:off x="549859" y="2964138"/>
            <a:ext cx="273596" cy="261610"/>
          </a:xfrm>
          <a:prstGeom prst="flowChartSummingJunction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4" name="TextovéPole 83"/>
          <p:cNvSpPr txBox="1"/>
          <p:nvPr/>
        </p:nvSpPr>
        <p:spPr>
          <a:xfrm>
            <a:off x="824839" y="2951739"/>
            <a:ext cx="8445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accent6"/>
                </a:solidFill>
              </a:rPr>
              <a:t>osvětlení</a:t>
            </a:r>
            <a:endParaRPr lang="cs-CZ" sz="1400" dirty="0">
              <a:solidFill>
                <a:schemeClr val="accent6"/>
              </a:solidFill>
            </a:endParaRPr>
          </a:p>
        </p:txBody>
      </p:sp>
      <p:sp>
        <p:nvSpPr>
          <p:cNvPr id="85" name="Vývojový diagram: sumační spojení 84"/>
          <p:cNvSpPr/>
          <p:nvPr/>
        </p:nvSpPr>
        <p:spPr>
          <a:xfrm>
            <a:off x="6835706" y="2951739"/>
            <a:ext cx="273596" cy="261610"/>
          </a:xfrm>
          <a:prstGeom prst="flowChartSummingJunction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6" name="Vývojový diagram: sumační spojení 85"/>
          <p:cNvSpPr/>
          <p:nvPr/>
        </p:nvSpPr>
        <p:spPr>
          <a:xfrm>
            <a:off x="9121516" y="1384494"/>
            <a:ext cx="273596" cy="261610"/>
          </a:xfrm>
          <a:prstGeom prst="flowChartSummingJunction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7" name="Vývojový diagram: sumační spojení 86"/>
          <p:cNvSpPr/>
          <p:nvPr/>
        </p:nvSpPr>
        <p:spPr>
          <a:xfrm>
            <a:off x="9317475" y="2543062"/>
            <a:ext cx="273596" cy="261610"/>
          </a:xfrm>
          <a:prstGeom prst="flowChartSummingJunction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8" name="Vývojový diagram: sumační spojení 87"/>
          <p:cNvSpPr/>
          <p:nvPr/>
        </p:nvSpPr>
        <p:spPr>
          <a:xfrm>
            <a:off x="9486558" y="3331256"/>
            <a:ext cx="176968" cy="203253"/>
          </a:xfrm>
          <a:prstGeom prst="flowChartSummingJunction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9" name="TextovéPole 88"/>
          <p:cNvSpPr txBox="1"/>
          <p:nvPr/>
        </p:nvSpPr>
        <p:spPr>
          <a:xfrm>
            <a:off x="9626772" y="3243701"/>
            <a:ext cx="1980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accent6"/>
                </a:solidFill>
              </a:rPr>
              <a:t>Osvětlení nad </a:t>
            </a:r>
            <a:r>
              <a:rPr lang="cs-CZ" sz="1400" dirty="0" err="1" smtClean="0">
                <a:solidFill>
                  <a:schemeClr val="accent6"/>
                </a:solidFill>
              </a:rPr>
              <a:t>myvadlem</a:t>
            </a:r>
            <a:endParaRPr lang="cs-CZ" sz="1400" dirty="0">
              <a:solidFill>
                <a:schemeClr val="accent6"/>
              </a:solidFill>
            </a:endParaRPr>
          </a:p>
        </p:txBody>
      </p:sp>
      <p:sp>
        <p:nvSpPr>
          <p:cNvPr id="90" name="Vývojový diagram: sumační spojení 89"/>
          <p:cNvSpPr/>
          <p:nvPr/>
        </p:nvSpPr>
        <p:spPr>
          <a:xfrm>
            <a:off x="6087261" y="3593524"/>
            <a:ext cx="180146" cy="219411"/>
          </a:xfrm>
          <a:prstGeom prst="flowChartSummingJunction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1" name="TextovéPole 90"/>
          <p:cNvSpPr txBox="1"/>
          <p:nvPr/>
        </p:nvSpPr>
        <p:spPr>
          <a:xfrm>
            <a:off x="6215844" y="3431395"/>
            <a:ext cx="908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accent6"/>
                </a:solidFill>
              </a:rPr>
              <a:t>Osvětlení </a:t>
            </a:r>
          </a:p>
          <a:p>
            <a:r>
              <a:rPr lang="cs-CZ" sz="1400" dirty="0" smtClean="0">
                <a:solidFill>
                  <a:schemeClr val="accent6"/>
                </a:solidFill>
              </a:rPr>
              <a:t>knihovny</a:t>
            </a:r>
            <a:endParaRPr lang="cs-CZ" sz="1400" dirty="0">
              <a:solidFill>
                <a:schemeClr val="accent6"/>
              </a:solidFill>
            </a:endParaRPr>
          </a:p>
        </p:txBody>
      </p:sp>
      <p:sp>
        <p:nvSpPr>
          <p:cNvPr id="92" name="Vývojový diagram: sumační spojení 91"/>
          <p:cNvSpPr/>
          <p:nvPr/>
        </p:nvSpPr>
        <p:spPr>
          <a:xfrm>
            <a:off x="9453062" y="4066237"/>
            <a:ext cx="273596" cy="261610"/>
          </a:xfrm>
          <a:prstGeom prst="flowChartSummingJunction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3" name="Vývojový diagram: sumační spojení 92"/>
          <p:cNvSpPr/>
          <p:nvPr/>
        </p:nvSpPr>
        <p:spPr>
          <a:xfrm>
            <a:off x="10351478" y="4148944"/>
            <a:ext cx="220514" cy="212042"/>
          </a:xfrm>
          <a:prstGeom prst="flowChartSummingJunction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72" name="Skupina 71"/>
          <p:cNvGrpSpPr/>
          <p:nvPr/>
        </p:nvGrpSpPr>
        <p:grpSpPr>
          <a:xfrm rot="21377244">
            <a:off x="5579335" y="1325310"/>
            <a:ext cx="403765" cy="387310"/>
            <a:chOff x="2367731" y="5583766"/>
            <a:chExt cx="423776" cy="387310"/>
          </a:xfrm>
        </p:grpSpPr>
        <p:cxnSp>
          <p:nvCxnSpPr>
            <p:cNvPr id="73" name="Přímá spojnice 72"/>
            <p:cNvCxnSpPr/>
            <p:nvPr/>
          </p:nvCxnSpPr>
          <p:spPr>
            <a:xfrm flipV="1">
              <a:off x="2367731" y="5715001"/>
              <a:ext cx="160778" cy="840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blouk 73"/>
            <p:cNvSpPr/>
            <p:nvPr/>
          </p:nvSpPr>
          <p:spPr>
            <a:xfrm rot="3517511" flipH="1" flipV="1">
              <a:off x="2481903" y="5661471"/>
              <a:ext cx="387310" cy="231899"/>
            </a:xfrm>
            <a:prstGeom prst="arc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5" name="TextovéPole 74"/>
          <p:cNvSpPr txBox="1"/>
          <p:nvPr/>
        </p:nvSpPr>
        <p:spPr>
          <a:xfrm>
            <a:off x="5716005" y="1274267"/>
            <a:ext cx="750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accent2"/>
                </a:solidFill>
              </a:rPr>
              <a:t>zásuvka</a:t>
            </a:r>
            <a:endParaRPr lang="cs-CZ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8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59558" y="928049"/>
            <a:ext cx="2694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NOVÁ DISPOZICE - NÁHLED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59557" y="466383"/>
            <a:ext cx="2529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ČESKOLIPSKÁ 1</a:t>
            </a:r>
            <a:r>
              <a:rPr lang="cs-CZ" sz="2400" dirty="0"/>
              <a:t>+</a:t>
            </a:r>
            <a:r>
              <a:rPr lang="cs-CZ" sz="2400" dirty="0" smtClean="0"/>
              <a:t>KK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23506" t="17608" r="45761" b="5903"/>
          <a:stretch/>
        </p:blipFill>
        <p:spPr>
          <a:xfrm rot="5400000">
            <a:off x="4185970" y="-1075458"/>
            <a:ext cx="6389388" cy="89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5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59558" y="928049"/>
            <a:ext cx="2694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NOVÁ DISPOZICE - KOUPELNA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59557" y="466383"/>
            <a:ext cx="2529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ČESKOLIPSKÁ 1</a:t>
            </a:r>
            <a:r>
              <a:rPr lang="cs-CZ" sz="2400" dirty="0"/>
              <a:t>+</a:t>
            </a:r>
            <a:r>
              <a:rPr lang="cs-CZ" sz="2400" dirty="0" smtClean="0"/>
              <a:t>KK</a:t>
            </a:r>
            <a:endParaRPr lang="cs-CZ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26127" t="36097" r="45650" b="5605"/>
          <a:stretch/>
        </p:blipFill>
        <p:spPr>
          <a:xfrm rot="5400000">
            <a:off x="4452005" y="-34659"/>
            <a:ext cx="6210191" cy="721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0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135</Words>
  <Application>Microsoft Office PowerPoint</Application>
  <PresentationFormat>Widescreen</PresentationFormat>
  <Paragraphs>54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Honzák</dc:creator>
  <cp:lastModifiedBy>acer</cp:lastModifiedBy>
  <cp:revision>30</cp:revision>
  <dcterms:created xsi:type="dcterms:W3CDTF">2016-07-10T20:58:24Z</dcterms:created>
  <dcterms:modified xsi:type="dcterms:W3CDTF">2016-08-09T20:38:02Z</dcterms:modified>
</cp:coreProperties>
</file>